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Default Extension="tiff" ContentType="image/tiff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4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9" r:id="rId3"/>
    <p:sldId id="286" r:id="rId4"/>
    <p:sldId id="263" r:id="rId5"/>
    <p:sldId id="260" r:id="rId6"/>
    <p:sldId id="264" r:id="rId7"/>
    <p:sldId id="287" r:id="rId8"/>
    <p:sldId id="265" r:id="rId9"/>
    <p:sldId id="288" r:id="rId10"/>
    <p:sldId id="289" r:id="rId11"/>
    <p:sldId id="283" r:id="rId12"/>
    <p:sldId id="290" r:id="rId13"/>
    <p:sldId id="284" r:id="rId14"/>
    <p:sldId id="266" r:id="rId15"/>
    <p:sldId id="272" r:id="rId16"/>
    <p:sldId id="303" r:id="rId17"/>
  </p:sldIdLst>
  <p:sldSz cx="9144000" cy="6858000" type="screen4x3"/>
  <p:notesSz cx="6881813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808080"/>
    <a:srgbClr val="B2B2B2"/>
    <a:srgbClr val="4D4D4D"/>
    <a:srgbClr val="96969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467" autoAdjust="0"/>
    <p:restoredTop sz="81415" autoAdjust="0"/>
  </p:normalViewPr>
  <p:slideViewPr>
    <p:cSldViewPr>
      <p:cViewPr>
        <p:scale>
          <a:sx n="60" d="100"/>
          <a:sy n="60" d="100"/>
        </p:scale>
        <p:origin x="-726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90" d="100"/>
          <a:sy n="90" d="100"/>
        </p:scale>
        <p:origin x="-1296" y="-78"/>
      </p:cViewPr>
      <p:guideLst>
        <p:guide orient="horz" pos="2928"/>
        <p:guide pos="216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9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8291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29829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829675"/>
            <a:ext cx="298291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D6ADDC29-B63E-4B1A-81B0-CE54BAC7F3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9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8291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17600" y="696913"/>
            <a:ext cx="4646613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8975" y="4416425"/>
            <a:ext cx="5503863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29829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829675"/>
            <a:ext cx="298291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05A8978F-B3A2-4136-A31C-9A564582F4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59EBB0-ED21-4F17-AC94-74BE64E33DD9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z="140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91C79E-D552-4E76-8EE5-1053724B4508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0805E2-CE6C-4590-8C08-3CADA029E5C5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CE9A2A-DB13-40F9-9E0D-58C6D9033977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1516B3-A266-4F8E-80D8-471A08282E87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A6DEC9-C28A-4ADB-99D5-83BB21D56B7C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6CC9C5-2F5A-4107-8033-85963F42C38C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4650" y="4416425"/>
            <a:ext cx="6132513" cy="4183063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C94B6E-B202-4F71-BC1D-35AC7C68B8B4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z="140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BB8502-BE5F-4CDE-842A-24A3D358E741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854BF5-4698-4FED-BD61-410AF881D745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1859BB-7D63-4283-BEDB-A51E9F7A6038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17475" indent="-117475"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D1A4C7-C3F6-470D-8A74-4440C2B1A185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8450" y="4267200"/>
            <a:ext cx="6208713" cy="4879975"/>
          </a:xfrm>
          <a:noFill/>
          <a:ln/>
        </p:spPr>
        <p:txBody>
          <a:bodyPr/>
          <a:lstStyle/>
          <a:p>
            <a:pPr marL="228600" indent="-228600"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FDB30C-5E91-4298-8EF2-77B8830159FC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763DFF-B95C-4CE7-9E7C-F9EBCA1D97AF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D5DA18-22F8-413F-9AB8-C1EB95F5D2EA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AF239A-A407-43A6-976F-C8CCBA678386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33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2971800" y="228600"/>
            <a:ext cx="6019800" cy="1828800"/>
          </a:xfrm>
        </p:spPr>
        <p:txBody>
          <a:bodyPr/>
          <a:lstStyle>
            <a:lvl1pPr algn="r"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334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572000" y="3810000"/>
            <a:ext cx="4419600" cy="2819400"/>
          </a:xfrm>
        </p:spPr>
        <p:txBody>
          <a:bodyPr/>
          <a:lstStyle>
            <a:lvl1pPr marL="0" indent="0" algn="ctr">
              <a:buFont typeface="Arial" charset="0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2009 Space Weather Enterprise Forum                                                                                    OFCM</a:t>
            </a:r>
          </a:p>
        </p:txBody>
      </p:sp>
      <p:sp>
        <p:nvSpPr>
          <p:cNvPr id="5" name="Rectangle 2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7C0B81-8CA0-4747-9CB5-E8E08A84B4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2400"/>
            <a:ext cx="2057400" cy="5978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019800" cy="5978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2009 Space Weather Enterprise Forum                                                                                    OFCM</a:t>
            </a:r>
          </a:p>
        </p:txBody>
      </p:sp>
      <p:sp>
        <p:nvSpPr>
          <p:cNvPr id="5" name="Rectangle 2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DDE88E-66C0-4562-96E4-9CF67B7F2B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19200"/>
            <a:ext cx="4038600" cy="4911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4911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2009 Space Weather Enterprise Forum                                                                                    OFCM</a:t>
            </a:r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A92449-81E8-409B-A263-8AD93F7AC9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19200"/>
            <a:ext cx="4038600" cy="4911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19200"/>
            <a:ext cx="4038600" cy="23796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751263"/>
            <a:ext cx="4038600" cy="2379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2009 Space Weather Enterprise Forum                                                                                    OFCM</a:t>
            </a:r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BD695E-87E9-4C3E-A0E7-39179F9F0C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2009 Space Weather Enterprise Forum                                                                                    OFCM</a:t>
            </a:r>
          </a:p>
        </p:txBody>
      </p:sp>
      <p:sp>
        <p:nvSpPr>
          <p:cNvPr id="5" name="Rectangle 2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B285E9-2AED-4232-95BF-2C282C9340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2009 Space Weather Enterprise Forum                                                                                    OFCM</a:t>
            </a:r>
          </a:p>
        </p:txBody>
      </p:sp>
      <p:sp>
        <p:nvSpPr>
          <p:cNvPr id="5" name="Rectangle 2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BC396C-0875-4739-9F8A-ACB853A958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4911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4911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2009 Space Weather Enterprise Forum                                                                                    OFCM</a:t>
            </a:r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77E9EB-B14F-4AC9-96E0-6DDDAD27AF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2009 Space Weather Enterprise Forum                                                                                    OFCM</a:t>
            </a:r>
          </a:p>
        </p:txBody>
      </p:sp>
      <p:sp>
        <p:nvSpPr>
          <p:cNvPr id="8" name="Rectangle 2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DFCC6C-AE7D-49EF-9AD5-C9C303BB19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2009 Space Weather Enterprise Forum                                                                                    OFCM</a:t>
            </a:r>
          </a:p>
        </p:txBody>
      </p:sp>
      <p:sp>
        <p:nvSpPr>
          <p:cNvPr id="4" name="Rectangle 2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F46153-C207-4FEA-874F-738EE01D48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2009 Space Weather Enterprise Forum                                                                                    OFCM</a:t>
            </a:r>
          </a:p>
        </p:txBody>
      </p:sp>
      <p:sp>
        <p:nvSpPr>
          <p:cNvPr id="3" name="Rectangle 2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9D1974-C8B5-4F11-ADF1-34475D024B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2009 Space Weather Enterprise Forum                                                                                    OFCM</a:t>
            </a:r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596ADE-476A-4742-9016-C7217A5A4A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2009 Space Weather Enterprise Forum                                                                                    OFCM</a:t>
            </a:r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DD6E30-05C1-4033-A172-F34F043F5C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9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822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310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491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312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85825" y="6486525"/>
            <a:ext cx="82581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1" i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r>
              <a:rPr lang="en-US"/>
              <a:t>2009 Space Weather Enterprise Forum                                                                                    OFCM</a:t>
            </a:r>
          </a:p>
        </p:txBody>
      </p:sp>
      <p:pic>
        <p:nvPicPr>
          <p:cNvPr id="1029" name="Picture 27" descr="SWEF-Logo no background"/>
          <p:cNvPicPr>
            <a:picLocks noChangeAspect="1" noChangeArrowheads="1"/>
          </p:cNvPicPr>
          <p:nvPr userDrawn="1"/>
        </p:nvPicPr>
        <p:blipFill>
          <a:blip r:embed="rId16"/>
          <a:srcRect/>
          <a:stretch>
            <a:fillRect/>
          </a:stretch>
        </p:blipFill>
        <p:spPr bwMode="auto">
          <a:xfrm>
            <a:off x="47625" y="6240463"/>
            <a:ext cx="838200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18" name="Line 30"/>
          <p:cNvSpPr>
            <a:spLocks noChangeShapeType="1"/>
          </p:cNvSpPr>
          <p:nvPr userDrawn="1"/>
        </p:nvSpPr>
        <p:spPr bwMode="auto">
          <a:xfrm flipV="1">
            <a:off x="990600" y="6477000"/>
            <a:ext cx="7924800" cy="9525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12319" name="Line 31"/>
          <p:cNvSpPr>
            <a:spLocks noChangeShapeType="1"/>
          </p:cNvSpPr>
          <p:nvPr userDrawn="1"/>
        </p:nvSpPr>
        <p:spPr bwMode="auto">
          <a:xfrm>
            <a:off x="228600" y="1066800"/>
            <a:ext cx="86868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12317" name="Rectangle 2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24800" y="6172200"/>
            <a:ext cx="1143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fld id="{6A594D9C-81D0-4B12-8ED0-2E86D38E94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8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6" r:id="rId12"/>
    <p:sldLayoutId id="2147483667" r:id="rId13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5000"/>
        <a:buFont typeface="Arial" charset="0"/>
        <a:buChar char="●"/>
        <a:defRPr sz="32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10000"/>
        <a:buFont typeface="Arial" charset="0"/>
        <a:buChar char="-"/>
        <a:defRPr sz="28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•"/>
        <a:defRPr sz="2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•"/>
        <a:defRPr sz="2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10000"/>
        <a:buFont typeface="Arial" charset="0"/>
        <a:buChar char="-"/>
        <a:defRPr sz="2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10000"/>
        <a:buFont typeface="Arial" charset="0"/>
        <a:buChar char="-"/>
        <a:defRPr sz="2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10000"/>
        <a:buFont typeface="Arial" charset="0"/>
        <a:buChar char="-"/>
        <a:defRPr sz="2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10000"/>
        <a:buFont typeface="Arial" charset="0"/>
        <a:buChar char="-"/>
        <a:defRPr sz="2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10000"/>
        <a:buFont typeface="Arial" charset="0"/>
        <a:buChar char="-"/>
        <a:defRPr sz="2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gif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86100" y="0"/>
            <a:ext cx="6019800" cy="18288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dirty="0" smtClean="0"/>
              <a:t>2011 </a:t>
            </a:r>
            <a:r>
              <a:rPr lang="en-US" dirty="0"/>
              <a:t>Space Weather Enterprise Forum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114800" y="4495800"/>
            <a:ext cx="4991100" cy="16764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/>
              <a:t>Sponsored by</a:t>
            </a:r>
            <a:r>
              <a:rPr lang="en-US" sz="2800" dirty="0"/>
              <a:t> </a:t>
            </a:r>
            <a:r>
              <a:rPr lang="en-US" sz="2800" dirty="0" smtClean="0"/>
              <a:t> 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National Space Weather</a:t>
            </a:r>
            <a:br>
              <a:rPr lang="en-US" sz="2800" dirty="0"/>
            </a:br>
            <a:r>
              <a:rPr lang="en-US" sz="2800" dirty="0"/>
              <a:t>Program Council</a:t>
            </a:r>
            <a:endParaRPr lang="en-US" sz="2400" dirty="0"/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0" y="6140450"/>
            <a:ext cx="91440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16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Commerce, Defense, Energy, </a:t>
            </a:r>
            <a:r>
              <a:rPr lang="en-US" sz="16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Homeland Security, Interior</a:t>
            </a:r>
            <a:r>
              <a:rPr lang="en-US" sz="16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, State, Transportation, NASA, NSF</a:t>
            </a:r>
            <a:br>
              <a:rPr lang="en-US" sz="16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en-US" sz="16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Office of the Federal Coordinator for Meteorological Services and Supporting Research</a:t>
            </a:r>
          </a:p>
        </p:txBody>
      </p:sp>
      <p:sp>
        <p:nvSpPr>
          <p:cNvPr id="17412" name="Text Box 6"/>
          <p:cNvSpPr txBox="1">
            <a:spLocks noChangeArrowheads="1"/>
          </p:cNvSpPr>
          <p:nvPr/>
        </p:nvSpPr>
        <p:spPr bwMode="auto">
          <a:xfrm>
            <a:off x="2286000" y="1752600"/>
            <a:ext cx="66294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600" b="1" i="1"/>
              <a:t>Solar Maximum:  Can We Weather the Storm?</a:t>
            </a:r>
          </a:p>
        </p:txBody>
      </p:sp>
      <p:pic>
        <p:nvPicPr>
          <p:cNvPr id="17413" name="Picture 4" descr="SWEF-Logo no backgroun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2743200"/>
            <a:ext cx="2438400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2011 </a:t>
            </a:r>
            <a:r>
              <a:rPr lang="en-US" dirty="0"/>
              <a:t>Space Weather Enterprise Forum                                                                                    OFCM</a:t>
            </a:r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95375"/>
            <a:ext cx="8763000" cy="5181600"/>
          </a:xfrm>
        </p:spPr>
        <p:txBody>
          <a:bodyPr/>
          <a:lstStyle/>
          <a:p>
            <a:pPr eaLnBrk="1" hangingPunct="1">
              <a:defRPr/>
            </a:pPr>
            <a:r>
              <a:rPr lang="en-US" sz="2600" dirty="0" smtClean="0">
                <a:solidFill>
                  <a:schemeClr val="tx2"/>
                </a:solidFill>
              </a:rPr>
              <a:t>Session </a:t>
            </a:r>
            <a:r>
              <a:rPr lang="en-US" sz="2600" dirty="0">
                <a:solidFill>
                  <a:schemeClr val="tx2"/>
                </a:solidFill>
              </a:rPr>
              <a:t>4:</a:t>
            </a:r>
            <a:r>
              <a:rPr lang="en-US" sz="2600" dirty="0"/>
              <a:t>  </a:t>
            </a:r>
            <a:r>
              <a:rPr lang="en-US" sz="2600" dirty="0" smtClean="0"/>
              <a:t>Space Weather Warnings and Prediction Services</a:t>
            </a:r>
          </a:p>
          <a:p>
            <a:pPr lvl="1" eaLnBrk="1" hangingPunct="1">
              <a:tabLst>
                <a:tab pos="693738" algn="l"/>
              </a:tabLst>
              <a:defRPr/>
            </a:pPr>
            <a:r>
              <a:rPr lang="en-US" sz="2400" dirty="0"/>
              <a:t>Moderator:  </a:t>
            </a:r>
            <a:r>
              <a:rPr lang="en-US" sz="2400" dirty="0" smtClean="0">
                <a:solidFill>
                  <a:schemeClr val="tx2"/>
                </a:solidFill>
              </a:rPr>
              <a:t>Ms. Maria </a:t>
            </a:r>
            <a:r>
              <a:rPr lang="en-US" sz="2400" dirty="0" err="1" smtClean="0">
                <a:solidFill>
                  <a:schemeClr val="tx2"/>
                </a:solidFill>
              </a:rPr>
              <a:t>Pirone</a:t>
            </a:r>
            <a:r>
              <a:rPr lang="en-US" sz="2400" dirty="0" smtClean="0"/>
              <a:t>, Sr. Account Manager, Environmental Systems, Harris Corp.</a:t>
            </a:r>
          </a:p>
          <a:p>
            <a:pPr lvl="2" eaLnBrk="1" hangingPunct="1">
              <a:tabLst>
                <a:tab pos="693738" algn="l"/>
              </a:tabLst>
              <a:defRPr/>
            </a:pPr>
            <a:r>
              <a:rPr lang="en-US" sz="2200" dirty="0" smtClean="0">
                <a:solidFill>
                  <a:schemeClr val="tx2"/>
                </a:solidFill>
              </a:rPr>
              <a:t>Dr. Jack Hayes</a:t>
            </a:r>
            <a:r>
              <a:rPr lang="en-US" sz="2200" dirty="0" smtClean="0"/>
              <a:t>, Assistant Administrator for Weather Services and Director, National Weather Service</a:t>
            </a:r>
          </a:p>
          <a:p>
            <a:pPr lvl="2" eaLnBrk="1" hangingPunct="1">
              <a:tabLst>
                <a:tab pos="693738" algn="l"/>
              </a:tabLst>
              <a:defRPr/>
            </a:pPr>
            <a:r>
              <a:rPr lang="en-US" sz="2200" dirty="0" smtClean="0">
                <a:solidFill>
                  <a:schemeClr val="tx2"/>
                </a:solidFill>
              </a:rPr>
              <a:t>Colonel John </a:t>
            </a:r>
            <a:r>
              <a:rPr lang="en-US" sz="2200" dirty="0" err="1" smtClean="0">
                <a:solidFill>
                  <a:schemeClr val="tx2"/>
                </a:solidFill>
              </a:rPr>
              <a:t>Egentowich</a:t>
            </a:r>
            <a:r>
              <a:rPr lang="en-US" sz="2200" dirty="0" smtClean="0">
                <a:solidFill>
                  <a:schemeClr val="tx2"/>
                </a:solidFill>
              </a:rPr>
              <a:t> (PhD)</a:t>
            </a:r>
            <a:r>
              <a:rPr lang="en-US" sz="2200" dirty="0" smtClean="0"/>
              <a:t>, Deputy Director of Weather, HQ U.S. Air Force</a:t>
            </a:r>
          </a:p>
          <a:p>
            <a:pPr lvl="2" eaLnBrk="1" hangingPunct="1">
              <a:tabLst>
                <a:tab pos="693738" algn="l"/>
              </a:tabLst>
              <a:defRPr/>
            </a:pPr>
            <a:r>
              <a:rPr lang="en-US" sz="2200" dirty="0" smtClean="0">
                <a:solidFill>
                  <a:schemeClr val="tx2"/>
                </a:solidFill>
              </a:rPr>
              <a:t>Dr. Michael </a:t>
            </a:r>
            <a:r>
              <a:rPr lang="en-US" sz="2200" dirty="0" err="1" smtClean="0">
                <a:solidFill>
                  <a:schemeClr val="tx2"/>
                </a:solidFill>
              </a:rPr>
              <a:t>Hesse</a:t>
            </a:r>
            <a:r>
              <a:rPr lang="en-US" sz="2200" dirty="0" smtClean="0"/>
              <a:t>, Chief, Space Weather Laboratory, NASA Goddard Space Flight Center</a:t>
            </a:r>
          </a:p>
          <a:p>
            <a:pPr lvl="2" eaLnBrk="1" hangingPunct="1">
              <a:tabLst>
                <a:tab pos="693738" algn="l"/>
              </a:tabLst>
              <a:defRPr/>
            </a:pPr>
            <a:r>
              <a:rPr lang="en-US" sz="2200" dirty="0" smtClean="0">
                <a:solidFill>
                  <a:schemeClr val="tx2"/>
                </a:solidFill>
              </a:rPr>
              <a:t>Dr. Richard </a:t>
            </a:r>
            <a:r>
              <a:rPr lang="en-US" sz="2200" dirty="0" err="1" smtClean="0">
                <a:solidFill>
                  <a:schemeClr val="tx2"/>
                </a:solidFill>
              </a:rPr>
              <a:t>Behnke</a:t>
            </a:r>
            <a:r>
              <a:rPr lang="en-US" sz="2200" dirty="0" smtClean="0"/>
              <a:t>, Head, </a:t>
            </a:r>
            <a:r>
              <a:rPr lang="en-US" sz="2200" dirty="0" err="1" smtClean="0"/>
              <a:t>Geospace</a:t>
            </a:r>
            <a:r>
              <a:rPr lang="en-US" sz="2200" dirty="0" smtClean="0"/>
              <a:t> Section, National Science Foundation</a:t>
            </a:r>
          </a:p>
          <a:p>
            <a:pPr lvl="2" eaLnBrk="1" hangingPunct="1">
              <a:tabLst>
                <a:tab pos="693738" algn="l"/>
              </a:tabLst>
              <a:defRPr/>
            </a:pPr>
            <a:r>
              <a:rPr lang="en-US" sz="2200" dirty="0" smtClean="0">
                <a:solidFill>
                  <a:schemeClr val="tx2"/>
                </a:solidFill>
              </a:rPr>
              <a:t>Dr. David Applegate</a:t>
            </a:r>
            <a:r>
              <a:rPr lang="en-US" sz="2200" dirty="0" smtClean="0"/>
              <a:t>, Associate Director for Natural Hazards, USGS</a:t>
            </a:r>
            <a:endParaRPr lang="en-US" sz="2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2011 Space </a:t>
            </a:r>
            <a:r>
              <a:rPr lang="en-US" dirty="0"/>
              <a:t>Weather Enterprise Forum                                                                                    OFCM</a:t>
            </a:r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763000" cy="4876800"/>
          </a:xfrm>
        </p:spPr>
        <p:txBody>
          <a:bodyPr/>
          <a:lstStyle/>
          <a:p>
            <a:pPr eaLnBrk="1" hangingPunct="1">
              <a:defRPr/>
            </a:pPr>
            <a:r>
              <a:rPr lang="en-US" sz="2600" dirty="0" smtClean="0">
                <a:solidFill>
                  <a:schemeClr val="tx2"/>
                </a:solidFill>
              </a:rPr>
              <a:t>Featured Speaker:</a:t>
            </a:r>
            <a:r>
              <a:rPr lang="en-US" sz="2600" dirty="0" smtClean="0"/>
              <a:t>  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chemeClr val="tx2"/>
                </a:solidFill>
              </a:rPr>
              <a:t>Mr. David Jones</a:t>
            </a:r>
            <a:r>
              <a:rPr lang="en-US" sz="2400" dirty="0" smtClean="0">
                <a:solidFill>
                  <a:schemeClr val="tx2"/>
                </a:solidFill>
              </a:rPr>
              <a:t/>
            </a:r>
            <a:br>
              <a:rPr lang="en-US" sz="2400" dirty="0" smtClean="0">
                <a:solidFill>
                  <a:schemeClr val="tx2"/>
                </a:solidFill>
              </a:rPr>
            </a:br>
            <a:r>
              <a:rPr lang="en-US" sz="2400" dirty="0" smtClean="0"/>
              <a:t>President, </a:t>
            </a:r>
            <a:r>
              <a:rPr lang="en-US" sz="2400" dirty="0" err="1" smtClean="0"/>
              <a:t>StormCenter</a:t>
            </a:r>
            <a:r>
              <a:rPr lang="en-US" sz="2400" dirty="0" smtClean="0"/>
              <a:t> Communications, Inc.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	</a:t>
            </a:r>
          </a:p>
          <a:p>
            <a:pPr eaLnBrk="1" hangingPunct="1">
              <a:buFont typeface="Arial" charset="0"/>
              <a:buNone/>
              <a:defRPr/>
            </a:pPr>
            <a:endParaRPr lang="en-US" sz="2400" dirty="0" smtClean="0"/>
          </a:p>
        </p:txBody>
      </p:sp>
      <p:pic>
        <p:nvPicPr>
          <p:cNvPr id="3686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2894013"/>
            <a:ext cx="3200400" cy="3219450"/>
          </a:xfrm>
          <a:prstGeom prst="rect">
            <a:avLst/>
          </a:prstGeom>
          <a:noFill/>
          <a:effectLst>
            <a:outerShdw blurRad="127000" dist="1270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2011 </a:t>
            </a:r>
            <a:r>
              <a:rPr lang="en-US" dirty="0"/>
              <a:t>Space Weather Enterprise Forum                                                                                    OFCM</a:t>
            </a:r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763000" cy="5334000"/>
          </a:xfrm>
        </p:spPr>
        <p:txBody>
          <a:bodyPr/>
          <a:lstStyle/>
          <a:p>
            <a:pPr eaLnBrk="1" hangingPunct="1">
              <a:defRPr/>
            </a:pPr>
            <a:r>
              <a:rPr lang="en-US" sz="2600" dirty="0" smtClean="0">
                <a:solidFill>
                  <a:schemeClr val="tx2"/>
                </a:solidFill>
              </a:rPr>
              <a:t>Session 5:</a:t>
            </a:r>
            <a:r>
              <a:rPr lang="en-US" sz="2600" dirty="0" smtClean="0"/>
              <a:t>  Strategic Communications, Education and Outreach</a:t>
            </a:r>
          </a:p>
          <a:p>
            <a:pPr lvl="1" eaLnBrk="1" hangingPunct="1">
              <a:defRPr/>
            </a:pPr>
            <a:r>
              <a:rPr lang="en-US" sz="2400" dirty="0"/>
              <a:t>Moderator:  </a:t>
            </a:r>
            <a:r>
              <a:rPr lang="en-US" sz="2400" dirty="0" smtClean="0">
                <a:solidFill>
                  <a:schemeClr val="tx2"/>
                </a:solidFill>
              </a:rPr>
              <a:t>Mr. David Jones</a:t>
            </a:r>
            <a:r>
              <a:rPr lang="en-US" sz="2400" dirty="0" smtClean="0"/>
              <a:t>, President, </a:t>
            </a:r>
            <a:r>
              <a:rPr lang="en-US" sz="2400" dirty="0" err="1" smtClean="0"/>
              <a:t>StormCenter</a:t>
            </a:r>
            <a:r>
              <a:rPr lang="en-US" sz="2400" dirty="0" smtClean="0"/>
              <a:t> Communications, Inc.</a:t>
            </a:r>
          </a:p>
          <a:p>
            <a:pPr lvl="2" eaLnBrk="1" hangingPunct="1">
              <a:defRPr/>
            </a:pPr>
            <a:r>
              <a:rPr lang="en-US" sz="2200" dirty="0" smtClean="0">
                <a:solidFill>
                  <a:schemeClr val="tx2"/>
                </a:solidFill>
              </a:rPr>
              <a:t>Ms. Victoria </a:t>
            </a:r>
            <a:r>
              <a:rPr lang="en-US" sz="2200" dirty="0" err="1" smtClean="0">
                <a:solidFill>
                  <a:schemeClr val="tx2"/>
                </a:solidFill>
              </a:rPr>
              <a:t>Jaggard</a:t>
            </a:r>
            <a:r>
              <a:rPr lang="en-US" sz="2200" dirty="0" smtClean="0"/>
              <a:t>, Space Editor, National Geographic News Online</a:t>
            </a:r>
          </a:p>
          <a:p>
            <a:pPr lvl="2" eaLnBrk="1" hangingPunct="1">
              <a:defRPr/>
            </a:pPr>
            <a:r>
              <a:rPr lang="en-US" sz="2200" dirty="0" smtClean="0">
                <a:solidFill>
                  <a:schemeClr val="tx2"/>
                </a:solidFill>
              </a:rPr>
              <a:t>Mr. Robert Irion</a:t>
            </a:r>
            <a:r>
              <a:rPr lang="en-US" sz="2200" dirty="0" smtClean="0"/>
              <a:t>, Director, Science Communication Program, University of California, Santa Cruz</a:t>
            </a:r>
          </a:p>
          <a:p>
            <a:pPr lvl="2" eaLnBrk="1" hangingPunct="1">
              <a:defRPr/>
            </a:pPr>
            <a:r>
              <a:rPr lang="en-US" sz="2200" dirty="0" smtClean="0">
                <a:solidFill>
                  <a:schemeClr val="tx2"/>
                </a:solidFill>
              </a:rPr>
              <a:t>Lieutenant Lesley </a:t>
            </a:r>
            <a:r>
              <a:rPr lang="en-US" sz="2200" dirty="0" err="1" smtClean="0">
                <a:solidFill>
                  <a:schemeClr val="tx2"/>
                </a:solidFill>
              </a:rPr>
              <a:t>Lykins</a:t>
            </a:r>
            <a:r>
              <a:rPr lang="en-US" sz="2200" dirty="0" smtClean="0"/>
              <a:t>, Director, Emerging Media Integration, Dept of the Navy, Office of Information</a:t>
            </a:r>
          </a:p>
          <a:p>
            <a:pPr lvl="2" eaLnBrk="1" hangingPunct="1">
              <a:defRPr/>
            </a:pPr>
            <a:r>
              <a:rPr lang="en-US" sz="2200" dirty="0" smtClean="0">
                <a:solidFill>
                  <a:schemeClr val="tx2"/>
                </a:solidFill>
              </a:rPr>
              <a:t>Dr. W. Jeffrey Hughes</a:t>
            </a:r>
            <a:r>
              <a:rPr lang="en-US" sz="2200" dirty="0" smtClean="0"/>
              <a:t>, Director, Center for Integrated Space Weather Modeling, Boston University</a:t>
            </a:r>
          </a:p>
          <a:p>
            <a:pPr lvl="2" eaLnBrk="1" hangingPunct="1">
              <a:defRPr/>
            </a:pPr>
            <a:r>
              <a:rPr lang="en-US" sz="2200" dirty="0" smtClean="0">
                <a:solidFill>
                  <a:schemeClr val="tx2"/>
                </a:solidFill>
              </a:rPr>
              <a:t>Mr. Clay Anderson</a:t>
            </a:r>
            <a:r>
              <a:rPr lang="en-US" sz="2200" dirty="0" smtClean="0"/>
              <a:t>, Senior Media Representative, Pepco Holdings, Inc.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/>
              <a:t>	</a:t>
            </a:r>
            <a:endParaRPr lang="en-US" sz="1600" dirty="0" smtClean="0"/>
          </a:p>
          <a:p>
            <a:pPr eaLnBrk="1" hangingPunct="1">
              <a:buFont typeface="Arial" charset="0"/>
              <a:buNone/>
              <a:defRPr/>
            </a:pPr>
            <a:endParaRPr lang="en-US" sz="2400" dirty="0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2011 </a:t>
            </a:r>
            <a:r>
              <a:rPr lang="en-US" dirty="0"/>
              <a:t>Space Weather Enterprise Forum                                                                                    OFCM</a:t>
            </a:r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" y="2057400"/>
            <a:ext cx="8763000" cy="3733800"/>
          </a:xfrm>
        </p:spPr>
        <p:txBody>
          <a:bodyPr/>
          <a:lstStyle/>
          <a:p>
            <a:pPr eaLnBrk="1" hangingPunct="1">
              <a:defRPr/>
            </a:pPr>
            <a:endParaRPr lang="en-US" sz="2400" dirty="0" smtClean="0"/>
          </a:p>
          <a:p>
            <a:pPr eaLnBrk="1" hangingPunct="1">
              <a:defRPr/>
            </a:pPr>
            <a:r>
              <a:rPr lang="en-US" sz="2600" dirty="0" smtClean="0">
                <a:solidFill>
                  <a:schemeClr val="tx2"/>
                </a:solidFill>
              </a:rPr>
              <a:t>Session 6:</a:t>
            </a:r>
            <a:r>
              <a:rPr lang="en-US" sz="2600" dirty="0" smtClean="0"/>
              <a:t>  Summary and Wrap-Up</a:t>
            </a:r>
          </a:p>
          <a:p>
            <a:pPr lvl="1" eaLnBrk="1" hangingPunct="1">
              <a:defRPr/>
            </a:pPr>
            <a:r>
              <a:rPr lang="en-US" sz="2400" dirty="0" smtClean="0">
                <a:solidFill>
                  <a:schemeClr val="tx2"/>
                </a:solidFill>
              </a:rPr>
              <a:t>Dr. Paul Try</a:t>
            </a:r>
            <a:r>
              <a:rPr lang="en-US" sz="2400" dirty="0" smtClean="0"/>
              <a:t>, Sr. Vice President and</a:t>
            </a:r>
            <a:br>
              <a:rPr lang="en-US" sz="2400" dirty="0" smtClean="0"/>
            </a:br>
            <a:r>
              <a:rPr lang="en-US" sz="2400" dirty="0" smtClean="0"/>
              <a:t>Program Manager, Science and </a:t>
            </a:r>
            <a:br>
              <a:rPr lang="en-US" sz="2400" dirty="0" smtClean="0"/>
            </a:br>
            <a:r>
              <a:rPr lang="en-US" sz="2400" dirty="0" smtClean="0"/>
              <a:t>Technology Corporation</a:t>
            </a:r>
            <a:endParaRPr lang="en-US" sz="2600" dirty="0" smtClean="0">
              <a:solidFill>
                <a:schemeClr val="tx2"/>
              </a:solidFill>
            </a:endParaRPr>
          </a:p>
          <a:p>
            <a:pPr eaLnBrk="1" hangingPunct="1">
              <a:defRPr/>
            </a:pPr>
            <a:endParaRPr lang="en-US" sz="2600" dirty="0" smtClean="0">
              <a:solidFill>
                <a:schemeClr val="tx2"/>
              </a:solidFill>
            </a:endParaRPr>
          </a:p>
          <a:p>
            <a:pPr eaLnBrk="1" hangingPunct="1">
              <a:defRPr/>
            </a:pPr>
            <a:r>
              <a:rPr lang="en-US" sz="2600" dirty="0" smtClean="0">
                <a:solidFill>
                  <a:schemeClr val="tx2"/>
                </a:solidFill>
              </a:rPr>
              <a:t>Reception, Networking, and Informal Discussions </a:t>
            </a:r>
            <a:r>
              <a:rPr lang="en-US" sz="2400" dirty="0" smtClean="0"/>
              <a:t> </a:t>
            </a:r>
            <a:br>
              <a:rPr lang="en-US" sz="2400" dirty="0" smtClean="0"/>
            </a:br>
            <a:r>
              <a:rPr lang="en-US" sz="2400" dirty="0" smtClean="0"/>
              <a:t>5 </a:t>
            </a:r>
            <a:r>
              <a:rPr lang="en-US" sz="2400" dirty="0"/>
              <a:t>to </a:t>
            </a:r>
            <a:r>
              <a:rPr lang="en-US" sz="2400" dirty="0" smtClean="0"/>
              <a:t>6:30 </a:t>
            </a:r>
            <a:r>
              <a:rPr lang="en-US" sz="2400" dirty="0"/>
              <a:t>p.m. </a:t>
            </a:r>
            <a:r>
              <a:rPr lang="en-US" sz="2400" dirty="0" smtClean="0"/>
              <a:t>in the </a:t>
            </a:r>
            <a:r>
              <a:rPr lang="en-US" sz="2400" i="1" dirty="0" smtClean="0"/>
              <a:t>First Amendment Room</a:t>
            </a:r>
            <a:endParaRPr lang="en-US" sz="2400" i="1" dirty="0"/>
          </a:p>
        </p:txBody>
      </p:sp>
      <p:pic>
        <p:nvPicPr>
          <p:cNvPr id="3276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13525" y="1447800"/>
            <a:ext cx="2073275" cy="2879725"/>
          </a:xfrm>
          <a:prstGeom prst="rect">
            <a:avLst/>
          </a:prstGeom>
          <a:noFill/>
          <a:effectLst>
            <a:outerShdw blurRad="127000" dist="1270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Keynote Address</a:t>
            </a:r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2011 </a:t>
            </a:r>
            <a:r>
              <a:rPr lang="en-US" dirty="0"/>
              <a:t>Space Weather Enterprise Forum                                                                                    OFCM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0" y="1219200"/>
            <a:ext cx="6019800" cy="5105400"/>
          </a:xfrm>
        </p:spPr>
        <p:txBody>
          <a:bodyPr/>
          <a:lstStyle/>
          <a:p>
            <a:pPr algn="ctr" eaLnBrk="1" hangingPunct="1">
              <a:defRPr/>
            </a:pPr>
            <a:endParaRPr lang="en-US" sz="2400" dirty="0">
              <a:solidFill>
                <a:schemeClr val="tx2"/>
              </a:solidFill>
            </a:endParaRPr>
          </a:p>
          <a:p>
            <a:pPr marL="0" indent="0" algn="ctr" eaLnBrk="1" hangingPunct="1">
              <a:buFont typeface="Arial" charset="0"/>
              <a:buNone/>
              <a:defRPr/>
            </a:pPr>
            <a:r>
              <a:rPr lang="en-US" sz="2900" dirty="0" smtClean="0">
                <a:solidFill>
                  <a:schemeClr val="tx2"/>
                </a:solidFill>
              </a:rPr>
              <a:t>The </a:t>
            </a:r>
            <a:r>
              <a:rPr lang="en-US" sz="2900" dirty="0">
                <a:solidFill>
                  <a:schemeClr val="tx2"/>
                </a:solidFill>
              </a:rPr>
              <a:t>Honorable </a:t>
            </a:r>
            <a:r>
              <a:rPr lang="en-US" sz="2900" dirty="0" smtClean="0">
                <a:solidFill>
                  <a:schemeClr val="tx2"/>
                </a:solidFill>
              </a:rPr>
              <a:t>Yvette D. Clarke </a:t>
            </a:r>
            <a:r>
              <a:rPr lang="en-US" sz="2400" dirty="0">
                <a:solidFill>
                  <a:schemeClr val="tx2"/>
                </a:solidFill>
              </a:rPr>
              <a:t/>
            </a:r>
            <a:br>
              <a:rPr lang="en-US" sz="2400" dirty="0">
                <a:solidFill>
                  <a:schemeClr val="tx2"/>
                </a:solidFill>
              </a:rPr>
            </a:br>
            <a:r>
              <a:rPr lang="en-US" sz="2400" dirty="0" smtClean="0">
                <a:solidFill>
                  <a:schemeClr val="tx2"/>
                </a:solidFill>
              </a:rPr>
              <a:t>11</a:t>
            </a:r>
            <a:r>
              <a:rPr lang="en-US" sz="2400" baseline="30000" dirty="0" smtClean="0">
                <a:solidFill>
                  <a:schemeClr val="tx2"/>
                </a:solidFill>
              </a:rPr>
              <a:t>th</a:t>
            </a:r>
            <a:r>
              <a:rPr lang="en-US" sz="2400" dirty="0" smtClean="0">
                <a:solidFill>
                  <a:schemeClr val="tx2"/>
                </a:solidFill>
              </a:rPr>
              <a:t> District </a:t>
            </a:r>
            <a:r>
              <a:rPr lang="en-US" sz="2400" dirty="0">
                <a:solidFill>
                  <a:schemeClr val="tx2"/>
                </a:solidFill>
              </a:rPr>
              <a:t>of </a:t>
            </a:r>
            <a:r>
              <a:rPr lang="en-US" sz="2400" dirty="0" smtClean="0">
                <a:solidFill>
                  <a:schemeClr val="tx2"/>
                </a:solidFill>
              </a:rPr>
              <a:t>New York</a:t>
            </a:r>
            <a:br>
              <a:rPr lang="en-US" sz="2400" dirty="0" smtClean="0">
                <a:solidFill>
                  <a:schemeClr val="tx2"/>
                </a:solidFill>
              </a:rPr>
            </a:br>
            <a:r>
              <a:rPr lang="en-US" sz="2400" dirty="0" smtClean="0">
                <a:solidFill>
                  <a:schemeClr val="tx2"/>
                </a:solidFill>
              </a:rPr>
              <a:t>U.S</a:t>
            </a:r>
            <a:r>
              <a:rPr lang="en-US" sz="2400" dirty="0">
                <a:solidFill>
                  <a:schemeClr val="tx2"/>
                </a:solidFill>
              </a:rPr>
              <a:t>. </a:t>
            </a:r>
            <a:r>
              <a:rPr lang="en-US" sz="2400" dirty="0" smtClean="0">
                <a:solidFill>
                  <a:schemeClr val="tx2"/>
                </a:solidFill>
              </a:rPr>
              <a:t>House of </a:t>
            </a:r>
            <a:r>
              <a:rPr lang="en-US" sz="2400" dirty="0">
                <a:solidFill>
                  <a:schemeClr val="tx2"/>
                </a:solidFill>
              </a:rPr>
              <a:t>Representatives</a:t>
            </a:r>
            <a:br>
              <a:rPr lang="en-US" sz="2400" dirty="0">
                <a:solidFill>
                  <a:schemeClr val="tx2"/>
                </a:solidFill>
              </a:rPr>
            </a:br>
            <a:endParaRPr lang="en-US" sz="2400" dirty="0" smtClean="0">
              <a:solidFill>
                <a:schemeClr val="tx2"/>
              </a:solidFill>
            </a:endParaRPr>
          </a:p>
          <a:p>
            <a:pPr marL="236538" indent="-236538" eaLnBrk="1" hangingPunct="1">
              <a:defRPr/>
            </a:pPr>
            <a:r>
              <a:rPr lang="en-US" sz="2400" dirty="0" smtClean="0"/>
              <a:t>Member,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smtClean="0"/>
              <a:t>House </a:t>
            </a:r>
            <a:r>
              <a:rPr lang="en-US" sz="2400" dirty="0"/>
              <a:t>Committee on </a:t>
            </a:r>
            <a:r>
              <a:rPr lang="en-US" sz="2400" dirty="0" smtClean="0"/>
              <a:t>Homeland Security</a:t>
            </a:r>
          </a:p>
          <a:p>
            <a:pPr marL="636588" lvl="1" indent="-236538" eaLnBrk="1" hangingPunct="1">
              <a:defRPr/>
            </a:pPr>
            <a:r>
              <a:rPr lang="en-US" sz="2200" dirty="0" smtClean="0"/>
              <a:t>Ranking Member of the Subcommittee on </a:t>
            </a:r>
            <a:r>
              <a:rPr lang="en-US" sz="2200" dirty="0" err="1" smtClean="0"/>
              <a:t>Cybersecurity</a:t>
            </a:r>
            <a:r>
              <a:rPr lang="en-US" sz="2200" dirty="0" smtClean="0"/>
              <a:t>, Infrastructure Protection, and Security Technologies</a:t>
            </a:r>
            <a:r>
              <a:rPr lang="en-US" sz="1800" dirty="0" smtClean="0"/>
              <a:t>  </a:t>
            </a:r>
          </a:p>
          <a:p>
            <a:pPr marL="236538" indent="-236538" eaLnBrk="1" hangingPunct="1">
              <a:defRPr/>
            </a:pPr>
            <a:r>
              <a:rPr lang="en-US" sz="2400" dirty="0" smtClean="0"/>
              <a:t>Member, House Committee on Small Business </a:t>
            </a:r>
            <a:endParaRPr lang="en-US" sz="2400" dirty="0"/>
          </a:p>
        </p:txBody>
      </p:sp>
      <p:pic>
        <p:nvPicPr>
          <p:cNvPr id="58370" name="Picture 2" descr="http://clarke.house.gov/UploadedPhotos/OfficialPhoto-thumb-500x752-11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3200" y="1752600"/>
            <a:ext cx="2679700" cy="4038600"/>
          </a:xfrm>
          <a:prstGeom prst="rect">
            <a:avLst/>
          </a:prstGeom>
          <a:noFill/>
          <a:effectLst>
            <a:outerShdw blurRad="127000" dist="1270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Invited Speaker </a:t>
            </a:r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2011 </a:t>
            </a:r>
            <a:r>
              <a:rPr lang="en-US" dirty="0"/>
              <a:t>Space Weather Enterprise Forum                                                                                    OFCM</a:t>
            </a:r>
          </a:p>
        </p:txBody>
      </p:sp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3581400" y="2693988"/>
            <a:ext cx="4953000" cy="187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Dr. Margaret Cavanaugh</a:t>
            </a:r>
            <a:r>
              <a:rPr lang="en-US" sz="3600" dirty="0">
                <a:latin typeface="Arial" charset="0"/>
              </a:rPr>
              <a:t/>
            </a:r>
            <a:br>
              <a:rPr lang="en-US" sz="3600" dirty="0">
                <a:latin typeface="Arial" charset="0"/>
              </a:rPr>
            </a:b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Deputy Assistant Director</a:t>
            </a:r>
            <a:b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</a:b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Geosciences</a:t>
            </a:r>
            <a:b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</a:b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National Science Foundation</a:t>
            </a:r>
            <a:r>
              <a:rPr lang="en-US" sz="2800" dirty="0">
                <a:latin typeface="Arial" charset="0"/>
              </a:rPr>
              <a:t> </a:t>
            </a:r>
            <a:endParaRPr lang="en-US" sz="3600" dirty="0">
              <a:latin typeface="Arial" charset="0"/>
            </a:endParaRPr>
          </a:p>
        </p:txBody>
      </p:sp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2057400"/>
            <a:ext cx="2590800" cy="3246438"/>
          </a:xfrm>
          <a:prstGeom prst="rect">
            <a:avLst/>
          </a:prstGeom>
          <a:noFill/>
          <a:ln>
            <a:noFill/>
          </a:ln>
          <a:effectLst>
            <a:outerShdw blurRad="127000" dist="1270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86100" y="0"/>
            <a:ext cx="6019800" cy="18288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dirty="0" smtClean="0"/>
              <a:t>2011 </a:t>
            </a:r>
            <a:r>
              <a:rPr lang="en-US" dirty="0"/>
              <a:t>Space Weather Enterprise Forum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114800" y="4495800"/>
            <a:ext cx="4991100" cy="16764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/>
              <a:t>Sponsored by</a:t>
            </a:r>
            <a:r>
              <a:rPr lang="en-US" sz="2800" dirty="0"/>
              <a:t> </a:t>
            </a:r>
            <a:r>
              <a:rPr lang="en-US" sz="2800" dirty="0" smtClean="0"/>
              <a:t> 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National Space Weather</a:t>
            </a:r>
            <a:br>
              <a:rPr lang="en-US" sz="2800" dirty="0"/>
            </a:br>
            <a:r>
              <a:rPr lang="en-US" sz="2800" dirty="0"/>
              <a:t>Program Council</a:t>
            </a:r>
            <a:endParaRPr lang="en-US" sz="2400" dirty="0"/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0" y="6140450"/>
            <a:ext cx="91440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16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Commerce, Defense, Energy, </a:t>
            </a:r>
            <a:r>
              <a:rPr lang="en-US" sz="16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Homeland Security, Interior</a:t>
            </a:r>
            <a:r>
              <a:rPr lang="en-US" sz="16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, State, Transportation, NASA, NSF</a:t>
            </a:r>
            <a:br>
              <a:rPr lang="en-US" sz="16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en-US" sz="16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Office of the Federal Coordinator for Meteorological Services and Supporting Research</a:t>
            </a:r>
          </a:p>
        </p:txBody>
      </p:sp>
      <p:sp>
        <p:nvSpPr>
          <p:cNvPr id="48132" name="Text Box 6"/>
          <p:cNvSpPr txBox="1">
            <a:spLocks noChangeArrowheads="1"/>
          </p:cNvSpPr>
          <p:nvPr/>
        </p:nvSpPr>
        <p:spPr bwMode="auto">
          <a:xfrm>
            <a:off x="2286000" y="1752600"/>
            <a:ext cx="66294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600" b="1" i="1"/>
              <a:t>Solar Maximum:  Can We Weather the Storm?</a:t>
            </a:r>
          </a:p>
        </p:txBody>
      </p:sp>
      <p:pic>
        <p:nvPicPr>
          <p:cNvPr id="48133" name="Picture 4" descr="SWEF-Logo no backgroun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2743200"/>
            <a:ext cx="2438400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0" y="0"/>
            <a:ext cx="6019800" cy="1828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2011 </a:t>
            </a:r>
            <a:r>
              <a:rPr lang="en-US" dirty="0"/>
              <a:t>Space Weather Enterprise Forum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114800" y="3886200"/>
            <a:ext cx="4991100" cy="2971800"/>
          </a:xfrm>
        </p:spPr>
        <p:txBody>
          <a:bodyPr/>
          <a:lstStyle/>
          <a:p>
            <a:pPr algn="r" eaLnBrk="1" hangingPunct="1">
              <a:defRPr/>
            </a:pPr>
            <a:r>
              <a:rPr lang="en-US" sz="2900" dirty="0"/>
              <a:t>Mr. Samuel P. Williamson</a:t>
            </a:r>
          </a:p>
          <a:p>
            <a:pPr algn="r" eaLnBrk="1" hangingPunct="1">
              <a:defRPr/>
            </a:pPr>
            <a:r>
              <a:rPr lang="en-US" sz="2000" dirty="0"/>
              <a:t>Federal Coordinator for Meteorology and Chairman, National Space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Weather Program Council</a:t>
            </a:r>
          </a:p>
          <a:p>
            <a:pPr algn="r" eaLnBrk="1" hangingPunct="1">
              <a:defRPr/>
            </a:pPr>
            <a:endParaRPr lang="en-US" sz="2000" dirty="0"/>
          </a:p>
          <a:p>
            <a:pPr algn="r" eaLnBrk="1" hangingPunct="1">
              <a:defRPr/>
            </a:pPr>
            <a:endParaRPr lang="en-US" sz="900" dirty="0"/>
          </a:p>
          <a:p>
            <a:pPr algn="r" eaLnBrk="1" hangingPunct="1">
              <a:defRPr/>
            </a:pPr>
            <a:r>
              <a:rPr lang="en-US" sz="2800" dirty="0" smtClean="0"/>
              <a:t>June 21, 2011</a:t>
            </a:r>
            <a:endParaRPr lang="en-US" sz="2800" dirty="0"/>
          </a:p>
          <a:p>
            <a:pPr algn="r" eaLnBrk="1" hangingPunct="1">
              <a:defRPr/>
            </a:pPr>
            <a:r>
              <a:rPr lang="en-US" sz="2000" dirty="0"/>
              <a:t>Washington, DC</a:t>
            </a:r>
          </a:p>
        </p:txBody>
      </p:sp>
      <p:pic>
        <p:nvPicPr>
          <p:cNvPr id="19459" name="Picture 4" descr="SWEF-Logo no backgroun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1150" y="2057400"/>
            <a:ext cx="2438400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icture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9400" y="1657350"/>
            <a:ext cx="2162175" cy="1619250"/>
          </a:xfrm>
          <a:prstGeom prst="rect">
            <a:avLst/>
          </a:prstGeom>
          <a:effectLst>
            <a:outerShdw blurRad="127000" dist="1270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Why are we here?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84275"/>
            <a:ext cx="8229600" cy="48355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Sponsors</a:t>
            </a:r>
          </a:p>
          <a:p>
            <a:pPr eaLnBrk="1" hangingPunct="1">
              <a:defRPr/>
            </a:pPr>
            <a:r>
              <a:rPr lang="en-US" dirty="0" smtClean="0"/>
              <a:t>Objectives</a:t>
            </a:r>
          </a:p>
          <a:p>
            <a:pPr eaLnBrk="1" hangingPunct="1">
              <a:defRPr/>
            </a:pPr>
            <a:r>
              <a:rPr lang="en-US" dirty="0" smtClean="0"/>
              <a:t>Agenda</a:t>
            </a:r>
          </a:p>
          <a:p>
            <a:pPr eaLnBrk="1" hangingPunct="1">
              <a:defRPr/>
            </a:pPr>
            <a:r>
              <a:rPr lang="en-US" dirty="0" smtClean="0"/>
              <a:t>Keynote and </a:t>
            </a:r>
            <a:br>
              <a:rPr lang="en-US" dirty="0" smtClean="0"/>
            </a:br>
            <a:r>
              <a:rPr lang="en-US" dirty="0" smtClean="0"/>
              <a:t>Invited Speaker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2011 Space Weather Enterprise Forum                                                                                    OFCM</a:t>
            </a:r>
            <a:endParaRPr lang="en-US" dirty="0"/>
          </a:p>
        </p:txBody>
      </p:sp>
      <p:pic>
        <p:nvPicPr>
          <p:cNvPr id="6" name="Picture 5" descr="CCMC-model-regime-imag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0" y="3048000"/>
            <a:ext cx="3160713" cy="2201863"/>
          </a:xfrm>
          <a:prstGeom prst="rect">
            <a:avLst/>
          </a:prstGeom>
          <a:effectLst>
            <a:outerShdw blurRad="127000" dist="1270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 descr="gps-sat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9200" y="4114800"/>
            <a:ext cx="2374900" cy="1903413"/>
          </a:xfrm>
          <a:prstGeom prst="rect">
            <a:avLst/>
          </a:prstGeom>
          <a:effectLst>
            <a:outerShdw blurRad="127000" dist="1270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 descr="Picture2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52800" y="4724400"/>
            <a:ext cx="5040313" cy="1550988"/>
          </a:xfrm>
          <a:prstGeom prst="rect">
            <a:avLst/>
          </a:prstGeom>
          <a:effectLst>
            <a:outerShdw blurRad="127000" dist="1270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 descr="sdo-fulldisk-670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37000" y="1905000"/>
            <a:ext cx="2159000" cy="2133600"/>
          </a:xfrm>
          <a:prstGeom prst="rect">
            <a:avLst/>
          </a:prstGeom>
          <a:effectLst>
            <a:outerShdw blurRad="127000" dist="1270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NSWP </a:t>
            </a:r>
            <a:r>
              <a:rPr lang="en-US" dirty="0" smtClean="0"/>
              <a:t>Council </a:t>
            </a:r>
            <a:r>
              <a:rPr lang="en-US" sz="3200" dirty="0" smtClean="0"/>
              <a:t>sponsors the </a:t>
            </a:r>
            <a:r>
              <a:rPr lang="en-US" dirty="0" smtClean="0"/>
              <a:t>Forum</a:t>
            </a:r>
            <a:endParaRPr lang="en-US" dirty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229600" cy="4911725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solidFill>
                  <a:schemeClr val="tx2"/>
                </a:solidFill>
              </a:rPr>
              <a:t>Council Membership</a:t>
            </a:r>
            <a:endParaRPr lang="en-US" sz="2400" dirty="0">
              <a:solidFill>
                <a:schemeClr val="tx2"/>
              </a:solidFill>
            </a:endParaRPr>
          </a:p>
          <a:p>
            <a:pPr lvl="1" eaLnBrk="1" hangingPunct="1">
              <a:defRPr/>
            </a:pPr>
            <a:r>
              <a:rPr lang="en-US" sz="2200" dirty="0"/>
              <a:t>Commerce:  NOAA</a:t>
            </a:r>
          </a:p>
          <a:p>
            <a:pPr lvl="1" eaLnBrk="1" hangingPunct="1">
              <a:defRPr/>
            </a:pPr>
            <a:r>
              <a:rPr lang="en-US" sz="2200" dirty="0"/>
              <a:t>Defense:  Air Force, Navy</a:t>
            </a:r>
          </a:p>
          <a:p>
            <a:pPr lvl="1" eaLnBrk="1" hangingPunct="1">
              <a:defRPr/>
            </a:pPr>
            <a:r>
              <a:rPr lang="en-US" sz="2200" dirty="0"/>
              <a:t>Energy</a:t>
            </a:r>
          </a:p>
          <a:p>
            <a:pPr lvl="1" eaLnBrk="1" hangingPunct="1">
              <a:defRPr/>
            </a:pPr>
            <a:r>
              <a:rPr lang="en-US" sz="2200" dirty="0" smtClean="0"/>
              <a:t>Homeland Security: FEMA</a:t>
            </a:r>
          </a:p>
          <a:p>
            <a:pPr lvl="1" eaLnBrk="1" hangingPunct="1">
              <a:defRPr/>
            </a:pPr>
            <a:r>
              <a:rPr lang="en-US" sz="2200" dirty="0" smtClean="0"/>
              <a:t>Interior</a:t>
            </a:r>
            <a:r>
              <a:rPr lang="en-US" sz="2200" dirty="0"/>
              <a:t>: US Geological Survey</a:t>
            </a:r>
          </a:p>
          <a:p>
            <a:pPr lvl="1" eaLnBrk="1" hangingPunct="1">
              <a:defRPr/>
            </a:pPr>
            <a:r>
              <a:rPr lang="en-US" sz="2200" dirty="0"/>
              <a:t>State</a:t>
            </a:r>
          </a:p>
          <a:p>
            <a:pPr lvl="1" eaLnBrk="1" hangingPunct="1">
              <a:defRPr/>
            </a:pPr>
            <a:r>
              <a:rPr lang="en-US" sz="2200" dirty="0"/>
              <a:t>Transportation:  FAA</a:t>
            </a:r>
          </a:p>
          <a:p>
            <a:pPr lvl="1" eaLnBrk="1" hangingPunct="1">
              <a:defRPr/>
            </a:pPr>
            <a:r>
              <a:rPr lang="en-US" sz="2200" dirty="0"/>
              <a:t>NASA</a:t>
            </a:r>
          </a:p>
          <a:p>
            <a:pPr lvl="1" eaLnBrk="1" hangingPunct="1">
              <a:defRPr/>
            </a:pPr>
            <a:r>
              <a:rPr lang="en-US" sz="2200" dirty="0"/>
              <a:t>NSF</a:t>
            </a:r>
          </a:p>
          <a:p>
            <a:pPr lvl="1" eaLnBrk="1" hangingPunct="1">
              <a:defRPr/>
            </a:pPr>
            <a:r>
              <a:rPr lang="en-US" sz="2200" dirty="0"/>
              <a:t>OSTP and OMB (Observers)</a:t>
            </a:r>
          </a:p>
          <a:p>
            <a:pPr eaLnBrk="1" hangingPunct="1">
              <a:defRPr/>
            </a:pPr>
            <a:r>
              <a:rPr lang="en-US" sz="2400" dirty="0"/>
              <a:t>August 2008 – </a:t>
            </a:r>
            <a:r>
              <a:rPr lang="en-US" sz="2400" dirty="0" smtClean="0"/>
              <a:t>Council agreed </a:t>
            </a:r>
            <a:r>
              <a:rPr lang="en-US" sz="2400" dirty="0"/>
              <a:t>to host and organize the </a:t>
            </a:r>
            <a:r>
              <a:rPr lang="en-US" sz="2400" dirty="0" smtClean="0"/>
              <a:t> </a:t>
            </a:r>
            <a:r>
              <a:rPr lang="en-US" sz="2400" dirty="0"/>
              <a:t>Space Weather Enterprise Forum</a:t>
            </a:r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5638800" y="1752600"/>
            <a:ext cx="3276600" cy="2771775"/>
          </a:xfrm>
          <a:prstGeom prst="rect">
            <a:avLst/>
          </a:prstGeom>
          <a:solidFill>
            <a:schemeClr val="tx2"/>
          </a:solidFill>
          <a:ln w="28575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>
            <a:outerShdw blurRad="127000" dist="1270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400" b="1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Charter</a:t>
            </a:r>
          </a:p>
          <a:p>
            <a:pPr algn="ctr" eaLnBrk="0" hangingPunct="0">
              <a:spcBef>
                <a:spcPct val="50000"/>
              </a:spcBef>
              <a:defRPr/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Provide oversight and direction to integrated process of setting national priorities, focusing agency efforts, and leveraging existing resources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2011 </a:t>
            </a:r>
            <a:r>
              <a:rPr lang="en-US" dirty="0"/>
              <a:t>Space Weather Enterprise Forum                                                                                    OFCM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Strengthening the Enterprise</a:t>
            </a:r>
            <a:endParaRPr lang="en-US" dirty="0"/>
          </a:p>
        </p:txBody>
      </p:sp>
      <p:sp>
        <p:nvSpPr>
          <p:cNvPr id="27654" name="Rectangle 6"/>
          <p:cNvSpPr>
            <a:spLocks noGrp="1" noChangeArrowheads="1"/>
          </p:cNvSpPr>
          <p:nvPr>
            <p:ph idx="1"/>
          </p:nvPr>
        </p:nvSpPr>
        <p:spPr>
          <a:xfrm>
            <a:off x="457200" y="1143000"/>
            <a:ext cx="8229600" cy="5257800"/>
          </a:xfrm>
        </p:spPr>
        <p:txBody>
          <a:bodyPr/>
          <a:lstStyle/>
          <a:p>
            <a:pPr algn="ctr" eaLnBrk="1" hangingPunct="1">
              <a:spcBef>
                <a:spcPct val="10000"/>
              </a:spcBef>
              <a:spcAft>
                <a:spcPts val="600"/>
              </a:spcAft>
              <a:buFont typeface="Arial" charset="0"/>
              <a:buNone/>
              <a:defRPr/>
            </a:pPr>
            <a:r>
              <a:rPr lang="en-US" dirty="0" smtClean="0"/>
              <a:t>Objectives</a:t>
            </a:r>
            <a:endParaRPr lang="en-US" sz="2800" dirty="0" smtClean="0">
              <a:solidFill>
                <a:schemeClr val="tx2"/>
              </a:solidFill>
            </a:endParaRPr>
          </a:p>
          <a:p>
            <a:pPr eaLnBrk="1" hangingPunct="1">
              <a:spcBef>
                <a:spcPct val="10000"/>
              </a:spcBef>
              <a:spcAft>
                <a:spcPts val="600"/>
              </a:spcAft>
              <a:defRPr/>
            </a:pPr>
            <a:r>
              <a:rPr lang="en-US" sz="2200" dirty="0" smtClean="0">
                <a:solidFill>
                  <a:schemeClr val="tx2"/>
                </a:solidFill>
              </a:rPr>
              <a:t>Share information</a:t>
            </a:r>
            <a:r>
              <a:rPr lang="en-US" sz="2200" dirty="0" smtClean="0"/>
              <a:t> across the enterprise and </a:t>
            </a:r>
            <a:r>
              <a:rPr lang="en-US" sz="2200" dirty="0" smtClean="0">
                <a:solidFill>
                  <a:schemeClr val="tx2"/>
                </a:solidFill>
              </a:rPr>
              <a:t>raise awareness </a:t>
            </a:r>
            <a:r>
              <a:rPr lang="en-US" sz="2200" dirty="0" smtClean="0"/>
              <a:t>for new users, decision makers, and policymakers</a:t>
            </a:r>
          </a:p>
          <a:p>
            <a:pPr eaLnBrk="1" hangingPunct="1">
              <a:spcBef>
                <a:spcPct val="10000"/>
              </a:spcBef>
              <a:spcAft>
                <a:spcPts val="600"/>
              </a:spcAft>
              <a:defRPr/>
            </a:pPr>
            <a:r>
              <a:rPr lang="en-US" sz="2200" dirty="0" smtClean="0"/>
              <a:t>Identify effective approaches to</a:t>
            </a:r>
            <a:r>
              <a:rPr lang="en-US" sz="2200" dirty="0" smtClean="0">
                <a:solidFill>
                  <a:schemeClr val="tx2"/>
                </a:solidFill>
              </a:rPr>
              <a:t> raise awareness in the broader society</a:t>
            </a:r>
          </a:p>
          <a:p>
            <a:pPr eaLnBrk="1" hangingPunct="1">
              <a:spcBef>
                <a:spcPct val="10000"/>
              </a:spcBef>
              <a:spcAft>
                <a:spcPts val="600"/>
              </a:spcAft>
              <a:defRPr/>
            </a:pPr>
            <a:r>
              <a:rPr lang="en-US" sz="2200" dirty="0" smtClean="0"/>
              <a:t>Identify effective approaches to </a:t>
            </a:r>
            <a:r>
              <a:rPr lang="en-US" sz="2200" dirty="0" smtClean="0">
                <a:solidFill>
                  <a:schemeClr val="tx2"/>
                </a:solidFill>
              </a:rPr>
              <a:t>build resilience</a:t>
            </a:r>
            <a:r>
              <a:rPr lang="en-US" sz="2200" dirty="0" smtClean="0"/>
              <a:t> across society, particularly in </a:t>
            </a:r>
            <a:r>
              <a:rPr lang="en-US" sz="2200" dirty="0" smtClean="0">
                <a:solidFill>
                  <a:schemeClr val="tx2"/>
                </a:solidFill>
              </a:rPr>
              <a:t>critical infrastructure</a:t>
            </a:r>
            <a:br>
              <a:rPr lang="en-US" sz="2200" dirty="0" smtClean="0">
                <a:solidFill>
                  <a:schemeClr val="tx2"/>
                </a:solidFill>
              </a:rPr>
            </a:br>
            <a:r>
              <a:rPr lang="en-US" sz="2200" dirty="0" smtClean="0">
                <a:solidFill>
                  <a:schemeClr val="tx2"/>
                </a:solidFill>
              </a:rPr>
              <a:t>protection and support</a:t>
            </a:r>
          </a:p>
          <a:p>
            <a:pPr eaLnBrk="1" hangingPunct="1">
              <a:spcBef>
                <a:spcPct val="10000"/>
              </a:spcBef>
              <a:spcAft>
                <a:spcPts val="600"/>
              </a:spcAft>
              <a:defRPr/>
            </a:pPr>
            <a:r>
              <a:rPr lang="en-US" sz="2200" dirty="0" smtClean="0">
                <a:solidFill>
                  <a:schemeClr val="tx2"/>
                </a:solidFill>
              </a:rPr>
              <a:t>Improve communication </a:t>
            </a:r>
            <a:r>
              <a:rPr lang="en-US" sz="2200" dirty="0" smtClean="0"/>
              <a:t>within and external to the enterprise</a:t>
            </a:r>
          </a:p>
          <a:p>
            <a:pPr eaLnBrk="1" hangingPunct="1">
              <a:spcBef>
                <a:spcPct val="10000"/>
              </a:spcBef>
              <a:spcAft>
                <a:spcPts val="600"/>
              </a:spcAft>
              <a:defRPr/>
            </a:pPr>
            <a:r>
              <a:rPr lang="en-US" sz="2200" dirty="0" smtClean="0">
                <a:solidFill>
                  <a:schemeClr val="tx2"/>
                </a:solidFill>
              </a:rPr>
              <a:t>Collect information </a:t>
            </a:r>
            <a:r>
              <a:rPr lang="en-US" sz="2200" dirty="0" smtClean="0"/>
              <a:t>to support a new National Space Weather Program Implementation Plan</a:t>
            </a:r>
            <a:endParaRPr lang="en-US" sz="2200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2011 </a:t>
            </a:r>
            <a:r>
              <a:rPr lang="en-US" dirty="0"/>
              <a:t>Space Weather Enterprise Forum                                                                                    OFCM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2011 </a:t>
            </a:r>
            <a:r>
              <a:rPr lang="en-US" dirty="0"/>
              <a:t>Space Weather Enterprise Forum                                                                                    OFCM</a:t>
            </a:r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8534400" cy="4572000"/>
          </a:xfrm>
        </p:spPr>
        <p:txBody>
          <a:bodyPr/>
          <a:lstStyle/>
          <a:p>
            <a:pPr eaLnBrk="1" hangingPunct="1">
              <a:spcBef>
                <a:spcPts val="1000"/>
              </a:spcBef>
              <a:defRPr/>
            </a:pPr>
            <a:r>
              <a:rPr lang="en-US" sz="2600" dirty="0">
                <a:solidFill>
                  <a:schemeClr val="tx2"/>
                </a:solidFill>
              </a:rPr>
              <a:t>Session 1:</a:t>
            </a:r>
            <a:r>
              <a:rPr lang="en-US" sz="2600" dirty="0"/>
              <a:t>  </a:t>
            </a:r>
            <a:r>
              <a:rPr lang="en-US" sz="2600" dirty="0" smtClean="0"/>
              <a:t>Welcome and Opening </a:t>
            </a:r>
            <a:r>
              <a:rPr lang="en-US" sz="2600" dirty="0"/>
              <a:t>Addresses</a:t>
            </a:r>
          </a:p>
          <a:p>
            <a:pPr lvl="1" eaLnBrk="1" hangingPunct="1">
              <a:spcBef>
                <a:spcPts val="1000"/>
              </a:spcBef>
              <a:defRPr/>
            </a:pPr>
            <a:endParaRPr lang="en-US" sz="2400" dirty="0" smtClean="0"/>
          </a:p>
          <a:p>
            <a:pPr lvl="1" eaLnBrk="1" hangingPunct="1">
              <a:spcBef>
                <a:spcPts val="1000"/>
              </a:spcBef>
              <a:defRPr/>
            </a:pPr>
            <a:r>
              <a:rPr lang="en-US" sz="2400" dirty="0" smtClean="0"/>
              <a:t>Forum Objectives and Overview</a:t>
            </a:r>
          </a:p>
          <a:p>
            <a:pPr lvl="1" eaLnBrk="1" hangingPunct="1">
              <a:spcBef>
                <a:spcPts val="1000"/>
              </a:spcBef>
              <a:defRPr/>
            </a:pPr>
            <a:r>
              <a:rPr lang="en-US" sz="2400" dirty="0" smtClean="0"/>
              <a:t>Keynote:  </a:t>
            </a:r>
            <a:r>
              <a:rPr lang="en-US" sz="2400" dirty="0" smtClean="0">
                <a:solidFill>
                  <a:schemeClr val="tx2"/>
                </a:solidFill>
              </a:rPr>
              <a:t>The Honorable Yvette D. Clarke</a:t>
            </a:r>
            <a:r>
              <a:rPr lang="en-US" sz="2400" dirty="0" smtClean="0"/>
              <a:t>, 11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District of New York, U.S. House of Representatives</a:t>
            </a:r>
          </a:p>
          <a:p>
            <a:pPr lvl="1" eaLnBrk="1" hangingPunct="1">
              <a:spcBef>
                <a:spcPts val="1000"/>
              </a:spcBef>
              <a:defRPr/>
            </a:pPr>
            <a:r>
              <a:rPr lang="en-US" sz="2400" dirty="0" smtClean="0"/>
              <a:t>Invited Speaker:  </a:t>
            </a:r>
            <a:r>
              <a:rPr lang="en-US" sz="2400" dirty="0" smtClean="0">
                <a:solidFill>
                  <a:schemeClr val="tx2"/>
                </a:solidFill>
              </a:rPr>
              <a:t>Dr. Margaret “Marge” Cavanaugh</a:t>
            </a:r>
            <a:r>
              <a:rPr lang="en-US" sz="2400" dirty="0" smtClean="0"/>
              <a:t>, Deputy Assistant Director, Geosciences Directorate, National Science Foundation </a:t>
            </a:r>
          </a:p>
          <a:p>
            <a:pPr eaLnBrk="1" hangingPunct="1">
              <a:spcBef>
                <a:spcPts val="1000"/>
              </a:spcBef>
              <a:defRPr/>
            </a:pPr>
            <a:endParaRPr lang="en-US" sz="2400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2011 </a:t>
            </a:r>
            <a:r>
              <a:rPr lang="en-US" dirty="0"/>
              <a:t>Space Weather Enterprise Forum                                                                                    OFCM</a:t>
            </a:r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38238"/>
            <a:ext cx="8534400" cy="5105400"/>
          </a:xfrm>
        </p:spPr>
        <p:txBody>
          <a:bodyPr/>
          <a:lstStyle/>
          <a:p>
            <a:pPr eaLnBrk="1" hangingPunct="1">
              <a:tabLst>
                <a:tab pos="0" algn="l"/>
              </a:tabLst>
              <a:defRPr/>
            </a:pPr>
            <a:r>
              <a:rPr lang="en-US" sz="2600" dirty="0" smtClean="0">
                <a:solidFill>
                  <a:schemeClr val="tx2"/>
                </a:solidFill>
              </a:rPr>
              <a:t>Session </a:t>
            </a:r>
            <a:r>
              <a:rPr lang="en-US" sz="2600" dirty="0">
                <a:solidFill>
                  <a:schemeClr val="tx2"/>
                </a:solidFill>
              </a:rPr>
              <a:t>2:</a:t>
            </a:r>
            <a:r>
              <a:rPr lang="en-US" sz="2600" dirty="0"/>
              <a:t>  </a:t>
            </a:r>
            <a:r>
              <a:rPr lang="en-US" sz="2600" dirty="0" smtClean="0"/>
              <a:t>Critical Infrastructure Vulnerability to Space Weather</a:t>
            </a:r>
          </a:p>
          <a:p>
            <a:pPr lvl="1" eaLnBrk="1" hangingPunct="1">
              <a:tabLst>
                <a:tab pos="693738" algn="l"/>
              </a:tabLst>
              <a:defRPr/>
            </a:pPr>
            <a:r>
              <a:rPr lang="en-US" sz="2400" dirty="0"/>
              <a:t>Moderator:  </a:t>
            </a:r>
            <a:r>
              <a:rPr lang="en-US" sz="2400" dirty="0" smtClean="0">
                <a:solidFill>
                  <a:schemeClr val="tx2"/>
                </a:solidFill>
              </a:rPr>
              <a:t>Mr. Joe McClelland</a:t>
            </a:r>
            <a:r>
              <a:rPr lang="en-US" sz="2400" dirty="0" smtClean="0"/>
              <a:t>, Director, Office of Electric Reliability, Federal Energy Regulatory Commission </a:t>
            </a:r>
          </a:p>
          <a:p>
            <a:pPr lvl="2" eaLnBrk="1" hangingPunct="1">
              <a:tabLst>
                <a:tab pos="693738" algn="l"/>
              </a:tabLst>
              <a:defRPr/>
            </a:pPr>
            <a:r>
              <a:rPr lang="en-US" sz="2200" dirty="0" smtClean="0">
                <a:solidFill>
                  <a:schemeClr val="tx2"/>
                </a:solidFill>
              </a:rPr>
              <a:t>Mr. John </a:t>
            </a:r>
            <a:r>
              <a:rPr lang="en-US" sz="2200" dirty="0" err="1" smtClean="0">
                <a:solidFill>
                  <a:schemeClr val="tx2"/>
                </a:solidFill>
              </a:rPr>
              <a:t>Kappenman</a:t>
            </a:r>
            <a:r>
              <a:rPr lang="en-US" sz="2200" dirty="0" smtClean="0"/>
              <a:t>, Storm Analysis Consultants</a:t>
            </a:r>
          </a:p>
          <a:p>
            <a:pPr lvl="2" eaLnBrk="1" hangingPunct="1">
              <a:tabLst>
                <a:tab pos="693738" algn="l"/>
              </a:tabLst>
              <a:defRPr/>
            </a:pPr>
            <a:r>
              <a:rPr lang="en-US" sz="2200" dirty="0" smtClean="0">
                <a:solidFill>
                  <a:schemeClr val="tx2"/>
                </a:solidFill>
              </a:rPr>
              <a:t>Mr. Eric </a:t>
            </a:r>
            <a:r>
              <a:rPr lang="en-US" sz="2200" dirty="0" err="1" smtClean="0">
                <a:solidFill>
                  <a:schemeClr val="tx2"/>
                </a:solidFill>
              </a:rPr>
              <a:t>Rollison</a:t>
            </a:r>
            <a:r>
              <a:rPr lang="en-US" sz="2200" dirty="0" smtClean="0"/>
              <a:t>, Engineer of Reliability Assessments, North American Electric Reliability Corporation </a:t>
            </a:r>
          </a:p>
          <a:p>
            <a:pPr lvl="2" eaLnBrk="1" hangingPunct="1">
              <a:tabLst>
                <a:tab pos="693738" algn="l"/>
              </a:tabLst>
              <a:defRPr/>
            </a:pPr>
            <a:r>
              <a:rPr lang="en-US" sz="2200" dirty="0" smtClean="0">
                <a:solidFill>
                  <a:schemeClr val="tx2"/>
                </a:solidFill>
              </a:rPr>
              <a:t>Mr. Mitch </a:t>
            </a:r>
            <a:r>
              <a:rPr lang="en-US" sz="2200" dirty="0" err="1" smtClean="0">
                <a:solidFill>
                  <a:schemeClr val="tx2"/>
                </a:solidFill>
              </a:rPr>
              <a:t>Narins</a:t>
            </a:r>
            <a:r>
              <a:rPr lang="en-US" sz="2200" dirty="0" smtClean="0"/>
              <a:t>, Chief System Engineer for Navigation Services, Federal Aviation Administration</a:t>
            </a:r>
          </a:p>
          <a:p>
            <a:pPr lvl="2" eaLnBrk="1" hangingPunct="1">
              <a:tabLst>
                <a:tab pos="693738" algn="l"/>
              </a:tabLst>
              <a:defRPr/>
            </a:pPr>
            <a:r>
              <a:rPr lang="en-US" sz="2200" dirty="0" smtClean="0">
                <a:solidFill>
                  <a:schemeClr val="tx2"/>
                </a:solidFill>
              </a:rPr>
              <a:t>Mr. Tim </a:t>
            </a:r>
            <a:r>
              <a:rPr lang="en-US" sz="2200" dirty="0" err="1" smtClean="0">
                <a:solidFill>
                  <a:schemeClr val="tx2"/>
                </a:solidFill>
              </a:rPr>
              <a:t>Deaver</a:t>
            </a:r>
            <a:r>
              <a:rPr lang="en-US" sz="2200" dirty="0" smtClean="0"/>
              <a:t>, Vice President, Hosted Payload Development, SES World Skies U.S. Government Solutions</a:t>
            </a:r>
            <a:endParaRPr lang="en-US" sz="2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2011 </a:t>
            </a:r>
            <a:r>
              <a:rPr lang="en-US" dirty="0"/>
              <a:t>Space Weather Enterprise Forum                                                                                    OFCM</a:t>
            </a:r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763000" cy="5029200"/>
          </a:xfrm>
        </p:spPr>
        <p:txBody>
          <a:bodyPr/>
          <a:lstStyle/>
          <a:p>
            <a:pPr eaLnBrk="1" hangingPunct="1">
              <a:defRPr/>
            </a:pPr>
            <a:r>
              <a:rPr lang="en-US" sz="2600" dirty="0" smtClean="0">
                <a:solidFill>
                  <a:schemeClr val="tx2"/>
                </a:solidFill>
              </a:rPr>
              <a:t>Session 3:</a:t>
            </a:r>
            <a:r>
              <a:rPr lang="en-US" sz="2600" dirty="0" smtClean="0"/>
              <a:t>  Human Safety and Response Preparedness </a:t>
            </a:r>
          </a:p>
          <a:p>
            <a:pPr lvl="1" eaLnBrk="1" hangingPunct="1">
              <a:tabLst>
                <a:tab pos="693738" algn="l"/>
              </a:tabLst>
              <a:defRPr/>
            </a:pPr>
            <a:r>
              <a:rPr lang="en-US" sz="2400" dirty="0"/>
              <a:t>Moderator:  </a:t>
            </a:r>
            <a:r>
              <a:rPr lang="en-US" sz="2400" dirty="0" smtClean="0">
                <a:solidFill>
                  <a:schemeClr val="tx2"/>
                </a:solidFill>
              </a:rPr>
              <a:t>Mr. Jonathan T. “Jon” Malay</a:t>
            </a:r>
            <a:r>
              <a:rPr lang="en-US" sz="2400" dirty="0" smtClean="0"/>
              <a:t>, Director, Civil Space and Environment Programs, Lockheed Martin; President, American Meteorological Society</a:t>
            </a:r>
          </a:p>
          <a:p>
            <a:pPr lvl="2" eaLnBrk="1" hangingPunct="1">
              <a:tabLst>
                <a:tab pos="693738" algn="l"/>
              </a:tabLst>
              <a:defRPr/>
            </a:pPr>
            <a:r>
              <a:rPr lang="en-US" sz="2200" dirty="0" smtClean="0">
                <a:solidFill>
                  <a:schemeClr val="tx2"/>
                </a:solidFill>
              </a:rPr>
              <a:t>Mr. Michael Stills</a:t>
            </a:r>
            <a:r>
              <a:rPr lang="en-US" sz="2200" dirty="0" smtClean="0"/>
              <a:t>, Manager – International Operations, United Flight Dispatch</a:t>
            </a:r>
          </a:p>
          <a:p>
            <a:pPr lvl="2" eaLnBrk="1" hangingPunct="1">
              <a:tabLst>
                <a:tab pos="693738" algn="l"/>
              </a:tabLst>
              <a:defRPr/>
            </a:pPr>
            <a:r>
              <a:rPr lang="en-US" sz="2200" dirty="0" smtClean="0">
                <a:solidFill>
                  <a:schemeClr val="tx2"/>
                </a:solidFill>
              </a:rPr>
              <a:t>Mr. Leviticus (L.A.) Lewis</a:t>
            </a:r>
            <a:r>
              <a:rPr lang="en-US" sz="2200" dirty="0" smtClean="0"/>
              <a:t>, FEMA Representative, DHS Space Team</a:t>
            </a:r>
          </a:p>
          <a:p>
            <a:pPr lvl="2" eaLnBrk="1" hangingPunct="1">
              <a:tabLst>
                <a:tab pos="693738" algn="l"/>
              </a:tabLst>
              <a:defRPr/>
            </a:pPr>
            <a:r>
              <a:rPr lang="en-US" sz="2200" dirty="0" smtClean="0">
                <a:solidFill>
                  <a:schemeClr val="tx2"/>
                </a:solidFill>
              </a:rPr>
              <a:t>Dr. John Allen</a:t>
            </a:r>
            <a:r>
              <a:rPr lang="en-US" sz="2200" dirty="0" smtClean="0"/>
              <a:t>, Program Executive for Crew Health and Safety, NASA HQ, Space Operations Mission Dir.</a:t>
            </a:r>
          </a:p>
          <a:p>
            <a:pPr lvl="2" eaLnBrk="1" hangingPunct="1">
              <a:tabLst>
                <a:tab pos="693738" algn="l"/>
              </a:tabLst>
              <a:defRPr/>
            </a:pPr>
            <a:r>
              <a:rPr lang="en-US" sz="2200" dirty="0" smtClean="0">
                <a:solidFill>
                  <a:schemeClr val="tx2"/>
                </a:solidFill>
              </a:rPr>
              <a:t>Dr. Brenda Phillips</a:t>
            </a:r>
            <a:r>
              <a:rPr lang="en-US" sz="2200" dirty="0" smtClean="0"/>
              <a:t>, Professor, Center for the Study of Disasters and Extreme Events, </a:t>
            </a:r>
            <a:r>
              <a:rPr lang="en-US" sz="2200" dirty="0" err="1" smtClean="0"/>
              <a:t>Okla</a:t>
            </a:r>
            <a:r>
              <a:rPr lang="en-US" sz="2200" dirty="0" smtClean="0"/>
              <a:t> State </a:t>
            </a:r>
            <a:r>
              <a:rPr lang="en-US" sz="2200" dirty="0" err="1" smtClean="0"/>
              <a:t>Univ</a:t>
            </a:r>
            <a:endParaRPr lang="en-US" sz="2200" dirty="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2011 </a:t>
            </a:r>
            <a:r>
              <a:rPr lang="en-US" dirty="0"/>
              <a:t>Space Weather Enterprise Forum                                                                                    OFCM</a:t>
            </a:r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763000" cy="5181600"/>
          </a:xfrm>
        </p:spPr>
        <p:txBody>
          <a:bodyPr/>
          <a:lstStyle/>
          <a:p>
            <a:pPr eaLnBrk="1" hangingPunct="1">
              <a:defRPr/>
            </a:pPr>
            <a:r>
              <a:rPr lang="en-US" sz="2600" dirty="0" smtClean="0">
                <a:solidFill>
                  <a:schemeClr val="tx2"/>
                </a:solidFill>
              </a:rPr>
              <a:t>Luncheon </a:t>
            </a:r>
          </a:p>
          <a:p>
            <a:pPr lvl="1" eaLnBrk="1" hangingPunct="1">
              <a:tabLst>
                <a:tab pos="693738" algn="l"/>
              </a:tabLst>
              <a:defRPr/>
            </a:pPr>
            <a:r>
              <a:rPr lang="en-US" sz="2400" dirty="0" smtClean="0"/>
              <a:t>Speaker:  </a:t>
            </a:r>
            <a:r>
              <a:rPr lang="en-US" sz="2400" dirty="0" smtClean="0">
                <a:solidFill>
                  <a:schemeClr val="tx2"/>
                </a:solidFill>
              </a:rPr>
              <a:t>Dr. Kathryn Sullivan, </a:t>
            </a:r>
            <a:r>
              <a:rPr lang="en-US" sz="2400" dirty="0" smtClean="0"/>
              <a:t>Assistant Secretary of Commerce for Environmental </a:t>
            </a:r>
            <a:br>
              <a:rPr lang="en-US" sz="2400" dirty="0" smtClean="0"/>
            </a:br>
            <a:r>
              <a:rPr lang="en-US" sz="2400" dirty="0" smtClean="0"/>
              <a:t>Observation and Prediction  </a:t>
            </a:r>
            <a:br>
              <a:rPr lang="en-US" sz="2400" dirty="0" smtClean="0"/>
            </a:br>
            <a:endParaRPr lang="en-US" sz="2400" dirty="0"/>
          </a:p>
        </p:txBody>
      </p:sp>
      <p:pic>
        <p:nvPicPr>
          <p:cNvPr id="33796" name="Picture 6" descr="DOCSEAL.tif"/>
          <p:cNvPicPr>
            <a:picLocks noChangeAspect="1"/>
          </p:cNvPicPr>
          <p:nvPr/>
        </p:nvPicPr>
        <p:blipFill>
          <a:blip r:embed="rId3">
            <a:clrChange>
              <a:clrFrom>
                <a:srgbClr val="0097F1"/>
              </a:clrFrom>
              <a:clrTo>
                <a:srgbClr val="0097F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3000" y="3276600"/>
            <a:ext cx="1752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2" name="Picture 2" descr="Sullivan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2222500"/>
            <a:ext cx="2819400" cy="3984625"/>
          </a:xfrm>
          <a:prstGeom prst="rect">
            <a:avLst/>
          </a:prstGeom>
          <a:noFill/>
          <a:effectLst>
            <a:outerShdw blurRad="127000" dist="1270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3798" name="Picture 8" descr="NOA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76600" y="40386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aple">
  <a:themeElements>
    <a:clrScheme name="Maple 1">
      <a:dk1>
        <a:srgbClr val="BB5F03"/>
      </a:dk1>
      <a:lt1>
        <a:srgbClr val="FFFFFF"/>
      </a:lt1>
      <a:dk2>
        <a:srgbClr val="993300"/>
      </a:dk2>
      <a:lt2>
        <a:srgbClr val="FEEC94"/>
      </a:lt2>
      <a:accent1>
        <a:srgbClr val="FF9900"/>
      </a:accent1>
      <a:accent2>
        <a:srgbClr val="B76A03"/>
      </a:accent2>
      <a:accent3>
        <a:srgbClr val="CAADAA"/>
      </a:accent3>
      <a:accent4>
        <a:srgbClr val="DADADA"/>
      </a:accent4>
      <a:accent5>
        <a:srgbClr val="FFCAAA"/>
      </a:accent5>
      <a:accent6>
        <a:srgbClr val="A65F02"/>
      </a:accent6>
      <a:hlink>
        <a:srgbClr val="FFFFCC"/>
      </a:hlink>
      <a:folHlink>
        <a:srgbClr val="CCCC00"/>
      </a:folHlink>
    </a:clrScheme>
    <a:fontScheme name="Map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aple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ple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Maple</Template>
  <TotalTime>1829</TotalTime>
  <Words>776</Words>
  <Application>Microsoft Office PowerPoint</Application>
  <PresentationFormat>On-screen Show (4:3)</PresentationFormat>
  <Paragraphs>127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Design Template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Times New Roman</vt:lpstr>
      <vt:lpstr>Arial</vt:lpstr>
      <vt:lpstr>Maple</vt:lpstr>
      <vt:lpstr>Maple</vt:lpstr>
      <vt:lpstr>2011 Space Weather Enterprise Forum</vt:lpstr>
      <vt:lpstr>2011 Space Weather Enterprise Forum</vt:lpstr>
      <vt:lpstr>Why are we here?</vt:lpstr>
      <vt:lpstr>NSWP Council sponsors the Forum</vt:lpstr>
      <vt:lpstr>Strengthening the Enterprise</vt:lpstr>
      <vt:lpstr>Agenda</vt:lpstr>
      <vt:lpstr>Agenda</vt:lpstr>
      <vt:lpstr>Agenda</vt:lpstr>
      <vt:lpstr>Agenda</vt:lpstr>
      <vt:lpstr>Agenda</vt:lpstr>
      <vt:lpstr>Agenda</vt:lpstr>
      <vt:lpstr>Agenda</vt:lpstr>
      <vt:lpstr>Agenda</vt:lpstr>
      <vt:lpstr>Keynote Address</vt:lpstr>
      <vt:lpstr>Invited Speaker </vt:lpstr>
      <vt:lpstr>2011 Space Weather Enterprise Forum</vt:lpstr>
    </vt:vector>
  </TitlesOfParts>
  <Company>NOAA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Administrator</dc:creator>
  <cp:lastModifiedBy>Administrator</cp:lastModifiedBy>
  <cp:revision>131</cp:revision>
  <dcterms:created xsi:type="dcterms:W3CDTF">2009-05-07T17:12:00Z</dcterms:created>
  <dcterms:modified xsi:type="dcterms:W3CDTF">2011-06-22T16:27:41Z</dcterms:modified>
</cp:coreProperties>
</file>